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56"/>
  </p:handoutMasterIdLst>
  <p:sldIdLst>
    <p:sldId id="256" r:id="rId2"/>
    <p:sldId id="257" r:id="rId3"/>
    <p:sldId id="258" r:id="rId4"/>
    <p:sldId id="310" r:id="rId5"/>
    <p:sldId id="261" r:id="rId6"/>
    <p:sldId id="263" r:id="rId7"/>
    <p:sldId id="264" r:id="rId8"/>
    <p:sldId id="265" r:id="rId9"/>
    <p:sldId id="267" r:id="rId10"/>
    <p:sldId id="268" r:id="rId11"/>
    <p:sldId id="269" r:id="rId12"/>
    <p:sldId id="266" r:id="rId13"/>
    <p:sldId id="277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7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88" r:id="rId33"/>
    <p:sldId id="280" r:id="rId34"/>
    <p:sldId id="281" r:id="rId35"/>
    <p:sldId id="282" r:id="rId36"/>
    <p:sldId id="283" r:id="rId37"/>
    <p:sldId id="284" r:id="rId38"/>
    <p:sldId id="285" r:id="rId39"/>
    <p:sldId id="304" r:id="rId40"/>
    <p:sldId id="305" r:id="rId41"/>
    <p:sldId id="286" r:id="rId42"/>
    <p:sldId id="306" r:id="rId43"/>
    <p:sldId id="307" r:id="rId44"/>
    <p:sldId id="308" r:id="rId45"/>
    <p:sldId id="309" r:id="rId46"/>
    <p:sldId id="270" r:id="rId47"/>
    <p:sldId id="298" r:id="rId48"/>
    <p:sldId id="299" r:id="rId49"/>
    <p:sldId id="300" r:id="rId50"/>
    <p:sldId id="302" r:id="rId51"/>
    <p:sldId id="311" r:id="rId52"/>
    <p:sldId id="312" r:id="rId53"/>
    <p:sldId id="313" r:id="rId54"/>
    <p:sldId id="314" r:id="rId55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6CCFF"/>
    <a:srgbClr val="F5EC35"/>
    <a:srgbClr val="99CC00"/>
    <a:srgbClr val="99FF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4" autoAdjust="0"/>
    <p:restoredTop sz="98971" autoAdjust="0"/>
  </p:normalViewPr>
  <p:slideViewPr>
    <p:cSldViewPr>
      <p:cViewPr varScale="1">
        <p:scale>
          <a:sx n="71" d="100"/>
          <a:sy n="71" d="100"/>
        </p:scale>
        <p:origin x="11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26" Type="http://schemas.openxmlformats.org/officeDocument/2006/relationships/slide" Target="slides/slide27.xml"/><Relationship Id="rId39" Type="http://schemas.openxmlformats.org/officeDocument/2006/relationships/slide" Target="slides/slide40.xml"/><Relationship Id="rId3" Type="http://schemas.openxmlformats.org/officeDocument/2006/relationships/slide" Target="slides/slide3.xml"/><Relationship Id="rId21" Type="http://schemas.openxmlformats.org/officeDocument/2006/relationships/slide" Target="slides/slide22.xml"/><Relationship Id="rId34" Type="http://schemas.openxmlformats.org/officeDocument/2006/relationships/slide" Target="slides/slide35.xml"/><Relationship Id="rId42" Type="http://schemas.openxmlformats.org/officeDocument/2006/relationships/slide" Target="slides/slide43.xml"/><Relationship Id="rId47" Type="http://schemas.openxmlformats.org/officeDocument/2006/relationships/slide" Target="slides/slide49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5" Type="http://schemas.openxmlformats.org/officeDocument/2006/relationships/slide" Target="slides/slide26.xml"/><Relationship Id="rId33" Type="http://schemas.openxmlformats.org/officeDocument/2006/relationships/slide" Target="slides/slide34.xml"/><Relationship Id="rId38" Type="http://schemas.openxmlformats.org/officeDocument/2006/relationships/slide" Target="slides/slide39.xml"/><Relationship Id="rId46" Type="http://schemas.openxmlformats.org/officeDocument/2006/relationships/slide" Target="slides/slide48.xml"/><Relationship Id="rId2" Type="http://schemas.openxmlformats.org/officeDocument/2006/relationships/slide" Target="slides/slide2.xml"/><Relationship Id="rId16" Type="http://schemas.openxmlformats.org/officeDocument/2006/relationships/slide" Target="slides/slide17.xml"/><Relationship Id="rId20" Type="http://schemas.openxmlformats.org/officeDocument/2006/relationships/slide" Target="slides/slide21.xml"/><Relationship Id="rId29" Type="http://schemas.openxmlformats.org/officeDocument/2006/relationships/slide" Target="slides/slide30.xml"/><Relationship Id="rId41" Type="http://schemas.openxmlformats.org/officeDocument/2006/relationships/slide" Target="slides/slide42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24" Type="http://schemas.openxmlformats.org/officeDocument/2006/relationships/slide" Target="slides/slide25.xml"/><Relationship Id="rId32" Type="http://schemas.openxmlformats.org/officeDocument/2006/relationships/slide" Target="slides/slide33.xml"/><Relationship Id="rId37" Type="http://schemas.openxmlformats.org/officeDocument/2006/relationships/slide" Target="slides/slide38.xml"/><Relationship Id="rId40" Type="http://schemas.openxmlformats.org/officeDocument/2006/relationships/slide" Target="slides/slide41.xml"/><Relationship Id="rId45" Type="http://schemas.openxmlformats.org/officeDocument/2006/relationships/slide" Target="slides/slide47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23" Type="http://schemas.openxmlformats.org/officeDocument/2006/relationships/slide" Target="slides/slide24.xml"/><Relationship Id="rId28" Type="http://schemas.openxmlformats.org/officeDocument/2006/relationships/slide" Target="slides/slide29.xml"/><Relationship Id="rId36" Type="http://schemas.openxmlformats.org/officeDocument/2006/relationships/slide" Target="slides/slide37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31" Type="http://schemas.openxmlformats.org/officeDocument/2006/relationships/slide" Target="slides/slide32.xml"/><Relationship Id="rId44" Type="http://schemas.openxmlformats.org/officeDocument/2006/relationships/slide" Target="slides/slide46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Relationship Id="rId22" Type="http://schemas.openxmlformats.org/officeDocument/2006/relationships/slide" Target="slides/slide23.xml"/><Relationship Id="rId27" Type="http://schemas.openxmlformats.org/officeDocument/2006/relationships/slide" Target="slides/slide28.xml"/><Relationship Id="rId30" Type="http://schemas.openxmlformats.org/officeDocument/2006/relationships/slide" Target="slides/slide31.xml"/><Relationship Id="rId35" Type="http://schemas.openxmlformats.org/officeDocument/2006/relationships/slide" Target="slides/slide36.xml"/><Relationship Id="rId43" Type="http://schemas.openxmlformats.org/officeDocument/2006/relationships/slide" Target="slides/slide44.xml"/><Relationship Id="rId48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None/>
              <a:defRPr sz="1200"/>
            </a:lvl1pPr>
          </a:lstStyle>
          <a:p>
            <a:fld id="{ED46785E-2FB3-414D-9D74-88FC2BB10B57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46477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" pitchFamily="2" charset="2"/>
                <a:buNone/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" pitchFamily="2" charset="2"/>
                <a:buNone/>
                <a:defRPr/>
              </a:pPr>
              <a:endParaRPr lang="en-US"/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hr-HR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hr-HR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4CD69-F923-4465-80E8-C20AD0F44293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542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DC94A7-0E0D-4042-8B68-E90F22631786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213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1BD07-F7A0-4E71-A5A2-C084FAC1AC37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6659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DDA2A7-30CC-4D2C-8076-A43C888B8829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3156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767CE4-E619-49F2-A512-CF9718208E95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645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5E982-E8A7-46C9-A611-0F1D04A4931B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73754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2760A6-464A-4884-B891-213A5CDB20D4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1967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8EC99F-C544-4FE3-B5CF-DB872775956C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812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DA65F3-C981-4127-890A-EA86CA2D0FDC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474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7CD6E-4672-480A-8CE5-8A0B4E42A282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677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1FB1C-BCE6-4711-8275-27236D598039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743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BC3814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" pitchFamily="2" charset="2"/>
                <a:buNone/>
                <a:defRPr/>
              </a:pPr>
              <a:endParaRPr lang="en-US"/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lnSpc>
                  <a:spcPct val="150000"/>
                </a:lnSpc>
                <a:spcBef>
                  <a:spcPct val="20000"/>
                </a:spcBef>
                <a:buClr>
                  <a:schemeClr val="tx1"/>
                </a:buClr>
                <a:buSzPct val="80000"/>
                <a:buFont typeface="Wingdings" pitchFamily="2" charset="2"/>
                <a:buNone/>
                <a:defRPr/>
              </a:pPr>
              <a:endParaRPr lang="en-US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DA6640DA-D6ED-4CE1-B16E-66D0015FDCEC}" type="slidenum">
              <a:rPr lang="hr-HR"/>
              <a:pPr/>
              <a:t>‹#›</a:t>
            </a:fld>
            <a:endParaRPr lang="hr-HR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6019800" cy="1752600"/>
          </a:xfrm>
        </p:spPr>
        <p:txBody>
          <a:bodyPr/>
          <a:lstStyle/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hr-HR" sz="2400" b="1" smtClean="0">
                <a:latin typeface="Comic Sans MS" panose="030F0702030302020204" pitchFamily="66" charset="0"/>
              </a:rPr>
              <a:t>ПАТРОНАЖНА СЛУЖБА У </a:t>
            </a:r>
          </a:p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hr-HR" sz="2400" b="1" smtClean="0">
                <a:latin typeface="Comic Sans MS" panose="030F0702030302020204" pitchFamily="66" charset="0"/>
              </a:rPr>
              <a:t>С</a:t>
            </a:r>
            <a:r>
              <a:rPr lang="en-US" sz="2400" b="1" smtClean="0">
                <a:latin typeface="Comic Sans MS" panose="030F0702030302020204" pitchFamily="66" charset="0"/>
              </a:rPr>
              <a:t>А</a:t>
            </a:r>
            <a:r>
              <a:rPr lang="hr-HR" sz="2400" b="1" smtClean="0">
                <a:latin typeface="Comic Sans MS" panose="030F0702030302020204" pitchFamily="66" charset="0"/>
              </a:rPr>
              <a:t>ВРЕМЕНОМ ЗДРАВСТВУ</a:t>
            </a:r>
            <a:endParaRPr lang="sr-Cyrl-CS" sz="2400" b="1" smtClean="0">
              <a:latin typeface="Comic Sans MS" panose="030F0702030302020204" pitchFamily="66" charset="0"/>
            </a:endParaRPr>
          </a:p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sr-Cyrl-CS" sz="2400" b="1" smtClean="0">
              <a:latin typeface="Comic Sans MS" panose="030F0702030302020204" pitchFamily="66" charset="0"/>
            </a:endParaRPr>
          </a:p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endParaRPr lang="en-US" sz="2400" b="1" smtClean="0">
              <a:latin typeface="Comic Sans MS" panose="030F0702030302020204" pitchFamily="66" charset="0"/>
            </a:endParaRPr>
          </a:p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sr-Cyrl-CS" sz="2400" b="1" smtClean="0">
                <a:solidFill>
                  <a:srgbClr val="FFFFFF"/>
                </a:solidFill>
              </a:rPr>
              <a:t>Зоран Игрутиновић</a:t>
            </a:r>
          </a:p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sr-Cyrl-CS" sz="2400" b="1" smtClean="0">
                <a:solidFill>
                  <a:srgbClr val="FFFFFF"/>
                </a:solidFill>
              </a:rPr>
              <a:t>Факултет медицинских наука</a:t>
            </a:r>
          </a:p>
          <a:p>
            <a:pPr algn="ctr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sr-Cyrl-CS" sz="2400" b="1" smtClean="0">
                <a:solidFill>
                  <a:srgbClr val="FFFFFF"/>
                </a:solidFill>
              </a:rPr>
              <a:t>Крагујевац</a:t>
            </a:r>
            <a:endParaRPr lang="hr-HR" sz="2400" b="1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120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4953000" cy="7620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ЗАДАЦИ И ОВЛАШЋЕЊА …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Утврђује потребе за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негом болесних у кући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, израђује план и вреднује рад особља које је укључено на спровођење плана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Активира болесника и чланове породице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за преузимање бриге о себи или оболелом члану у зависности од расположивих снага и могућности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Потстиче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организовање самозаштитних група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ако је потребно помаже у њиховом раду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458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4495800" cy="8382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ЗАДАЦИ И ОВЛАШЋЕЊА 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514600"/>
            <a:ext cx="7772400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Развија и одржава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комуникацију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између корисника и радника здравства, просветне, социјалне и других служби и указује им на откривене проблеме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Заступа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интересе корисника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Суделује у додипломској и постдипломској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настави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медицинских сестара те у образовању приправника</a:t>
            </a:r>
          </a:p>
        </p:txBody>
      </p:sp>
    </p:spTree>
  </p:cSld>
  <p:clrMapOvr>
    <a:masterClrMapping/>
  </p:clrMapOvr>
  <p:transition advTm="2491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172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СМЕРНИЦЕ ЗА РАЗВОЈ ПАТРОНАЖНЕ СЕСТРИНСКЕ СЛУЖБЕ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14600"/>
            <a:ext cx="7772400" cy="3352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Професионалност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одређена усвојеним стандардима рада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Целовити приступ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у збрињавању корисника службе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Породично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збрињавање и усмереност на заједницу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Превентивно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деловање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067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667000"/>
            <a:ext cx="7772400" cy="38100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Примена саставног, логичног решавања проблема кроз </a:t>
            </a: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процес сестринске службе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</a:pP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Партнерски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однос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</a:pP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Мултидисциплинарни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приступ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Сестра – </a:t>
            </a:r>
            <a:r>
              <a:rPr lang="hr-HR" sz="20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заговорник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заступник интереса корисника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СМЕРНИЦЕ ЗА РАЗВОЈ ПАТРОНАЖНЕ СЕСТРИНСКЕ СЛУЖБЕ </a:t>
            </a:r>
          </a:p>
        </p:txBody>
      </p:sp>
    </p:spTree>
  </p:cSld>
  <p:clrMapOvr>
    <a:masterClrMapping/>
  </p:clrMapOvr>
  <p:transition advTm="1607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6781800" cy="9906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СЕСТРА - ПРОФЕСИОНАЛНИ ПОМАГАЧ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772400" cy="42672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Особине помагача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b="1" smtClean="0">
              <a:latin typeface="Comic Sans MS" panose="030F0702030302020204" pitchFamily="66" charset="0"/>
            </a:endParaRP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Емпатија (способност саосећања)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Доследност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Искреност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Поштовање других људи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Разумевање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Уважавање и прихватање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Брига за друге</a:t>
            </a:r>
          </a:p>
          <a:p>
            <a:pPr lvl="2" eaLnBrk="1" hangingPunct="1">
              <a:lnSpc>
                <a:spcPct val="13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Способност одржавања добрих односа</a:t>
            </a:r>
          </a:p>
        </p:txBody>
      </p:sp>
    </p:spTree>
  </p:cSld>
  <p:clrMapOvr>
    <a:masterClrMapping/>
  </p:clrMapOvr>
  <p:transition advTm="2092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6705600" cy="9144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СЕСТРА - ПРОФЕСИОНАЛНИ ПОМАГАЧ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Професионалност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Две су главне одреднице професије: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Примена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метода рада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које се темеље на знању и начелима, а не на   искуственим поступцима или једноставним рутинским вештинама</a:t>
            </a:r>
          </a:p>
          <a:p>
            <a:pPr eaLnBrk="1" hangingPunct="1">
              <a:buClr>
                <a:srgbClr val="FFFFFF"/>
              </a:buClr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Мора постојати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кодекс  етике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који обавезује чланове професије на неке друштвене вредности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339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6781800" cy="7620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СЕСТРА - ПРОФЕСИОНАЛНИ ПОМАГАЧ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6934200" cy="3276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Стандарди рада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Основни стандарди професије су: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Опис послова и циљева те утврђени механизми контроле</a:t>
            </a: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Одређен минимум образовања за извршавање истих</a:t>
            </a: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Средства рада</a:t>
            </a:r>
          </a:p>
        </p:txBody>
      </p:sp>
    </p:spTree>
  </p:cSld>
  <p:clrMapOvr>
    <a:masterClrMapping/>
  </p:clrMapOvr>
  <p:transition advTm="1640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lvl="1" eaLnBrk="1" hangingPunct="1">
              <a:lnSpc>
                <a:spcPct val="140000"/>
              </a:lnSpc>
              <a:buClr>
                <a:srgbClr val="FFFFFF"/>
              </a:buClr>
              <a:buSzPct val="135000"/>
              <a:buFontTx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Стандарди рада</a:t>
            </a:r>
          </a:p>
          <a:p>
            <a:pPr lvl="1" eaLnBrk="1" hangingPunct="1">
              <a:lnSpc>
                <a:spcPct val="140000"/>
              </a:lnSpc>
              <a:buClr>
                <a:srgbClr val="FFFFFF"/>
              </a:buClr>
              <a:buSzPct val="135000"/>
              <a:buFontTx/>
              <a:buNone/>
            </a:pPr>
            <a:endParaRPr lang="hr-HR" sz="2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Јединствена документација</a:t>
            </a: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Нормативи рада</a:t>
            </a: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Показатељи и начин праћења квалитете рада</a:t>
            </a:r>
          </a:p>
          <a:p>
            <a:pPr lvl="1" eaLnBrk="1" hangingPunct="1">
              <a:lnSpc>
                <a:spcPct val="150000"/>
              </a:lnSpc>
              <a:buClr>
                <a:srgbClr val="FFFFFF"/>
              </a:buClr>
              <a:buSzPct val="135000"/>
              <a:buFontTx/>
              <a:buChar char="•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План развоја службе, план усавршавања сестара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6781800" cy="7620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СЕСТРА - ПРОФЕСИОНАЛНИ ПОМАГАЧ</a:t>
            </a:r>
          </a:p>
        </p:txBody>
      </p:sp>
    </p:spTree>
  </p:cSld>
  <p:clrMapOvr>
    <a:masterClrMapping/>
  </p:clrMapOvr>
  <p:transition advTm="1542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29400" cy="6096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ЦЕЛОВИТИ ПРИСТУП И ЗБРИЊАВАЊЕ</a:t>
            </a:r>
          </a:p>
        </p:txBody>
      </p:sp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1143000" y="2819400"/>
            <a:ext cx="2743200" cy="2743200"/>
          </a:xfrm>
          <a:prstGeom prst="flowChartOr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None/>
            </a:pPr>
            <a:endParaRPr lang="en-US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3886200" cy="4114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Целовитост људског бића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600" b="1" smtClean="0">
                <a:latin typeface="Comic Sans MS" panose="030F0702030302020204" pitchFamily="66" charset="0"/>
              </a:rPr>
              <a:t>	      </a:t>
            </a:r>
            <a:r>
              <a:rPr lang="hr-HR" sz="1600" smtClean="0">
                <a:latin typeface="Comic Sans MS" panose="030F0702030302020204" pitchFamily="66" charset="0"/>
              </a:rPr>
              <a:t>Физички      Емоционални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600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600" smtClean="0">
                <a:latin typeface="Comic Sans MS" panose="030F0702030302020204" pitchFamily="66" charset="0"/>
              </a:rPr>
              <a:t>	        Духовни      Социјални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</p:txBody>
      </p: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4419600" y="3048000"/>
            <a:ext cx="38862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None/>
            </a:pPr>
            <a:r>
              <a:rPr lang="hr-HR"/>
              <a:t>     Елементи (аспекти) целовитости људског бића. У препознавању и задовољавању потреба сестра мора водити рачуна о свим елементима.</a:t>
            </a:r>
          </a:p>
        </p:txBody>
      </p:sp>
    </p:spTree>
  </p:cSld>
  <p:clrMapOvr>
    <a:masterClrMapping/>
  </p:clrMapOvr>
  <p:transition advTm="24054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56388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ПОРОДИЧНО ЗБРИЊАВАЊЕ – </a:t>
            </a:r>
            <a:br>
              <a:rPr lang="hr-HR" sz="2400" b="1" smtClean="0">
                <a:latin typeface="Comic Sans MS" pitchFamily="66" charset="0"/>
              </a:rPr>
            </a:br>
            <a:r>
              <a:rPr lang="hr-HR" sz="2400" b="1" smtClean="0">
                <a:latin typeface="Comic Sans MS" pitchFamily="66" charset="0"/>
              </a:rPr>
              <a:t>УСМЕРЕНОСТ НА ЗАЈЕДНИЦУ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438400"/>
            <a:ext cx="8077200" cy="3657600"/>
          </a:xfrm>
        </p:spPr>
        <p:txBody>
          <a:bodyPr/>
          <a:lstStyle/>
          <a:p>
            <a:pPr eaLnBrk="1" hangingPunct="1">
              <a:lnSpc>
                <a:spcPct val="160000"/>
              </a:lnSpc>
              <a:buClr>
                <a:schemeClr val="tx1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Породица је чинилац свеколике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потпоре 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(телесне, емоционалне, социјалне)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Може бити и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узрочни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фактор настанка болести, поремећаја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Процена породичне ситуације од велике важности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у планирању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здравствене неге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Важност сарадње са осталим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службама у заједници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(здравственим, социјалним, просветним, групама корисника и др.)             укључује патронажну службу у решавање проблема заједнице</a:t>
            </a:r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6248400" y="5029200"/>
            <a:ext cx="533400" cy="2286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285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Tm="6869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533400"/>
            <a:ext cx="6172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400" b="1" smtClean="0">
                <a:solidFill>
                  <a:schemeClr val="folHlink"/>
                </a:solidFill>
                <a:latin typeface="Comic Sans MS" pitchFamily="66" charset="0"/>
              </a:rPr>
              <a:t>ИСТРИЈАТ РАЗВОЈА </a:t>
            </a:r>
            <a:r>
              <a:rPr lang="sr-Latn-CS" sz="2400" b="1" smtClean="0">
                <a:solidFill>
                  <a:schemeClr val="folHlink"/>
                </a:solidFill>
                <a:latin typeface="Comic Sans MS" pitchFamily="66" charset="0"/>
              </a:rPr>
              <a:t>ПАТРОНАЖНЕ СЛУЖБЕ</a:t>
            </a:r>
            <a:endParaRPr lang="hr-HR" sz="2400" b="1" smtClean="0">
              <a:solidFill>
                <a:schemeClr val="folHlink"/>
              </a:solidFill>
              <a:latin typeface="Comic Sans MS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315200" cy="4572000"/>
          </a:xfrm>
        </p:spPr>
        <p:txBody>
          <a:bodyPr/>
          <a:lstStyle/>
          <a:p>
            <a:pPr eaLnBrk="1" hangingPunct="1">
              <a:lnSpc>
                <a:spcPct val="160000"/>
              </a:lnSpc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solidFill>
                  <a:schemeClr val="folHlink"/>
                </a:solidFill>
                <a:latin typeface="Comic Sans MS" panose="030F0702030302020204" pitchFamily="66" charset="0"/>
              </a:rPr>
              <a:t>У нашој земљи:</a:t>
            </a:r>
            <a:r>
              <a:rPr lang="hr-HR" sz="1800" smtClean="0">
                <a:solidFill>
                  <a:schemeClr val="folHlink"/>
                </a:solidFill>
                <a:latin typeface="Comic Sans MS" panose="030F0702030302020204" pitchFamily="66" charset="0"/>
              </a:rPr>
              <a:t>  </a:t>
            </a:r>
            <a:endParaRPr lang="en-US" sz="1800" smtClean="0">
              <a:solidFill>
                <a:schemeClr val="folHlink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60000"/>
              </a:lnSpc>
              <a:buClr>
                <a:schemeClr val="folHlink"/>
              </a:buClr>
            </a:pPr>
            <a:r>
              <a:rPr lang="en-US" sz="1800" smtClean="0">
                <a:solidFill>
                  <a:schemeClr val="folHlink"/>
                </a:solidFill>
                <a:latin typeface="Comic Sans MS" panose="030F0702030302020204" pitchFamily="66" charset="0"/>
              </a:rPr>
              <a:t>1924. година</a:t>
            </a:r>
            <a:r>
              <a:rPr lang="sr-Latn-CS" sz="1800" smtClean="0">
                <a:solidFill>
                  <a:schemeClr val="folHlink"/>
                </a:solidFill>
                <a:latin typeface="Comic Sans MS" panose="030F0702030302020204" pitchFamily="66" charset="0"/>
              </a:rPr>
              <a:t>- патронажни центар при Хигијенском заводу у Београду</a:t>
            </a:r>
          </a:p>
          <a:p>
            <a:pPr eaLnBrk="1" hangingPunct="1">
              <a:lnSpc>
                <a:spcPct val="160000"/>
              </a:lnSpc>
              <a:buClr>
                <a:schemeClr val="folHlink"/>
              </a:buClr>
            </a:pPr>
            <a:r>
              <a:rPr lang="sr-Latn-CS" sz="1800" smtClean="0">
                <a:solidFill>
                  <a:schemeClr val="folHlink"/>
                </a:solidFill>
                <a:latin typeface="Comic Sans MS" panose="030F0702030302020204" pitchFamily="66" charset="0"/>
              </a:rPr>
              <a:t>Патронажна служба- хигијенске установе кроз посебне диспанзере нпр Антитуберкулозни диспанзер- спроводили превентивне мере здравствене заштите код свих чланова породице оболелог. </a:t>
            </a:r>
          </a:p>
          <a:p>
            <a:pPr eaLnBrk="1" hangingPunct="1">
              <a:lnSpc>
                <a:spcPct val="160000"/>
              </a:lnSpc>
              <a:buClr>
                <a:schemeClr val="folHlink"/>
              </a:buClr>
            </a:pPr>
            <a:r>
              <a:rPr lang="sr-Latn-CS" sz="1800" smtClean="0">
                <a:solidFill>
                  <a:schemeClr val="folHlink"/>
                </a:solidFill>
                <a:latin typeface="Comic Sans MS" panose="030F0702030302020204" pitchFamily="66" charset="0"/>
              </a:rPr>
              <a:t>Слично код полно преносивих болести или дечјих заразних болести</a:t>
            </a: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3083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7244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ПРЕВЕНТИВНО ДЕЛОВАЊЕ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419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Главни циљ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сестринске службе су унапређење, заштита и чување здравља, спречавање болести те помоћ у осигурању квалитета живљења.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Примарна превенција</a:t>
            </a:r>
          </a:p>
          <a:p>
            <a:pPr marL="0" indent="0"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У здравој популацији с циљем спречавања настанка болести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Жели се постићи позитивно здравствено понашање, позитивни ставови према здрављу и одговорност</a:t>
            </a:r>
            <a:endParaRPr lang="hr-HR" sz="20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3022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533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ПРЕВЕНТИВНО ДЕЛОВАЊЕ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Секундарна превенција</a:t>
            </a: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b="1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Спроводи се свакодневним прикупљањем и анализом података сестринске анамнезе и проценом здравственог статуса корисника и породице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Упућивање на лекарске прегледе свих особа с ризиком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Пружање помоћи у трајном лечењу и контроли здравља 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Суделује у спречавању настанка компликација, инвалидности, смрти</a:t>
            </a:r>
          </a:p>
          <a:p>
            <a:pPr eaLnBrk="1" hangingPunct="1">
              <a:buClr>
                <a:schemeClr val="tx1"/>
              </a:buClr>
            </a:pPr>
            <a:endParaRPr lang="hr-HR" sz="20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536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14600"/>
            <a:ext cx="77724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ТРУДНИЦА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Савети о начину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исхране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Савети о општим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хигијенским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условима и личној хигијени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Савети о превенцији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психофизичких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траума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Контрола крвног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притиска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4451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ТРУДНИЦА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Контрола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спровођења терапијских и дијететских мера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Припрема труднице за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породјај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и долазак новорођенчета у кућу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Припрема труднице за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дојење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новорођенчета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Увид у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социјално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материјално стање породице</a:t>
            </a:r>
          </a:p>
        </p:txBody>
      </p:sp>
    </p:spTree>
  </p:cSld>
  <p:clrMapOvr>
    <a:masterClrMapping/>
  </p:clrMapOvr>
  <p:transition advTm="42696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ПАТРОНАЖНА ЗАШТИТА БАБИЊА</a:t>
            </a:r>
            <a:r>
              <a:rPr lang="sr-Cyrl-CS" sz="1800" smtClean="0">
                <a:latin typeface="Comic Sans MS" panose="030F0702030302020204" pitchFamily="66" charset="0"/>
              </a:rPr>
              <a:t>Р</a:t>
            </a:r>
            <a:r>
              <a:rPr lang="hr-HR" sz="1800" smtClean="0">
                <a:latin typeface="Comic Sans MS" panose="030F0702030302020204" pitchFamily="66" charset="0"/>
              </a:rPr>
              <a:t>А И НОВОРОЂЕНЧАДИ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hr-HR" sz="9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Савети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о: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sr-Cyrl-CS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Ис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храни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Хигијени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Психофизичким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активностима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Превенција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компликација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(тромбозе, маститиса, контрола међице и лохија)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Рад на </a:t>
            </a:r>
            <a:r>
              <a:rPr lang="sr-Cyrl-CS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спровођењу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дојења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Правилно постављање детета на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прса</a:t>
            </a:r>
          </a:p>
        </p:txBody>
      </p:sp>
    </p:spTree>
  </p:cSld>
  <p:clrMapOvr>
    <a:masterClrMapping/>
  </p:clrMapOvr>
  <p:transition advTm="43336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БАБИЊА</a:t>
            </a:r>
            <a:r>
              <a:rPr lang="sr-Cyrl-CS" sz="2000" smtClean="0">
                <a:latin typeface="Comic Sans MS" panose="030F0702030302020204" pitchFamily="66" charset="0"/>
              </a:rPr>
              <a:t>Р</a:t>
            </a:r>
            <a:r>
              <a:rPr lang="hr-HR" sz="2000" smtClean="0">
                <a:latin typeface="Comic Sans MS" panose="030F0702030302020204" pitchFamily="66" charset="0"/>
              </a:rPr>
              <a:t>А И НОВОРОЂЕНЧАДИ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Праћење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психофизичких промена након поро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ђаја</a:t>
            </a: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Свеобухватан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преглед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новорођенчета 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(</a:t>
            </a:r>
            <a:r>
              <a:rPr lang="sr-Cyrl-CS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рефлекси, тургор и боја коже, шупљине, фонтанеле, кукови, стопала)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Тоалета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пупка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Свеобухватна 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обука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хигијени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новорођенчета 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(ортопедско повијање, купање итд.)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Рано откривање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аномалија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урођених 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мана</a:t>
            </a: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Препорука природне 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ис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хране</a:t>
            </a:r>
          </a:p>
        </p:txBody>
      </p:sp>
    </p:spTree>
  </p:cSld>
  <p:clrMapOvr>
    <a:masterClrMapping/>
  </p:clrMapOvr>
  <p:transition advTm="6839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438400"/>
            <a:ext cx="77724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</a:t>
            </a:r>
            <a:r>
              <a:rPr lang="sr-Cyrl-CS" sz="2000" smtClean="0">
                <a:latin typeface="Comic Sans MS" panose="030F0702030302020204" pitchFamily="66" charset="0"/>
              </a:rPr>
              <a:t>О</a:t>
            </a:r>
            <a:r>
              <a:rPr lang="hr-HR" sz="2000" smtClean="0">
                <a:latin typeface="Comic Sans MS" panose="030F0702030302020204" pitchFamily="66" charset="0"/>
              </a:rPr>
              <a:t>Д</a:t>
            </a:r>
            <a:r>
              <a:rPr lang="sr-Cyrl-CS" sz="2000" smtClean="0">
                <a:latin typeface="Comic Sans MS" panose="030F0702030302020204" pitchFamily="66" charset="0"/>
              </a:rPr>
              <a:t>ОЈ</a:t>
            </a:r>
            <a:r>
              <a:rPr lang="hr-HR" sz="2000" smtClean="0">
                <a:latin typeface="Comic Sans MS" panose="030F0702030302020204" pitchFamily="66" charset="0"/>
              </a:rPr>
              <a:t>ЧАДИ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Систематско праћење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раста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развоја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Рано уочавање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поремећаја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Контрола 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н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еге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одој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чета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Превенција настанка циркуларног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каријеса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Контрола 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вакцинациј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а</a:t>
            </a:r>
          </a:p>
        </p:txBody>
      </p:sp>
    </p:spTree>
  </p:cSld>
  <p:clrMapOvr>
    <a:masterClrMapping/>
  </p:clrMapOvr>
  <p:transition advTm="19676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362200"/>
            <a:ext cx="77724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МАЛЕ ДЕЦЕ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Праћење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раста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развоја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Контрола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исхране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Уочавање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потхрањености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претилости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Превенција 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повр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еда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Усвајање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хигијенских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навика</a:t>
            </a:r>
          </a:p>
        </p:txBody>
      </p:sp>
    </p:spTree>
  </p:cSld>
  <p:clrMapOvr>
    <a:masterClrMapping/>
  </p:clrMapOvr>
  <p:transition advTm="2863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438400"/>
            <a:ext cx="7620000" cy="2438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</a:t>
            </a:r>
            <a:r>
              <a:rPr lang="sr-Cyrl-CS" sz="2000" smtClean="0">
                <a:latin typeface="Comic Sans MS" panose="030F0702030302020204" pitchFamily="66" charset="0"/>
              </a:rPr>
              <a:t>Х</a:t>
            </a:r>
            <a:r>
              <a:rPr lang="hr-HR" sz="2000" smtClean="0">
                <a:latin typeface="Comic Sans MS" panose="030F0702030302020204" pitchFamily="66" charset="0"/>
              </a:rPr>
              <a:t>РОНИЧНО БОЛЕСНЕ ДЕЦЕ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Савети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у вези потребних мера лечења и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н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еге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Контрола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примене л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екарск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их 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савета и терапије</a:t>
            </a: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Демонстрација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н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еге детета</a:t>
            </a:r>
          </a:p>
        </p:txBody>
      </p:sp>
    </p:spTree>
  </p:cSld>
  <p:clrMapOvr>
    <a:masterClrMapping/>
  </p:clrMapOvr>
  <p:transition advTm="2697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</a:t>
            </a:r>
            <a:r>
              <a:rPr lang="sr-Cyrl-CS" sz="2000" smtClean="0">
                <a:latin typeface="Comic Sans MS" panose="030F0702030302020204" pitchFamily="66" charset="0"/>
              </a:rPr>
              <a:t>Х</a:t>
            </a:r>
            <a:r>
              <a:rPr lang="hr-HR" sz="2000" smtClean="0">
                <a:latin typeface="Comic Sans MS" panose="030F0702030302020204" pitchFamily="66" charset="0"/>
              </a:rPr>
              <a:t>РОНИЧНИХ БОЛЕСНКА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Савети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 и демонстрације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одређених поступака самоконтроле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Превенција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компликација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основне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х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роничне болести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Здравствено просвећивање целе 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породице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у циљу одржања постојећих или развијања нових функционалних способности тешко покретних и непокретних болесника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Процењивање потребе за обављањем 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н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еге у кући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398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685800"/>
            <a:ext cx="6248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400" b="1" smtClean="0">
                <a:solidFill>
                  <a:schemeClr val="folHlink"/>
                </a:solidFill>
                <a:latin typeface="Comic Sans MS" pitchFamily="66" charset="0"/>
              </a:rPr>
              <a:t>ИСТРИЈАТ РАЗВОЈА </a:t>
            </a:r>
            <a:r>
              <a:rPr lang="sr-Latn-CS" sz="2400" b="1" smtClean="0">
                <a:solidFill>
                  <a:schemeClr val="folHlink"/>
                </a:solidFill>
                <a:latin typeface="Comic Sans MS" pitchFamily="66" charset="0"/>
              </a:rPr>
              <a:t>ПАТРОНАЖНЕ СЛУЖБЕ</a:t>
            </a:r>
            <a:endParaRPr lang="hr-HR" sz="2400" b="1" smtClean="0">
              <a:solidFill>
                <a:schemeClr val="folHlink"/>
              </a:solidFill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239000" cy="30480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hr-HR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1955. године- III Дом здравља Борис Кидрич у Београду- одељење за патронажну службу при општинама, изван Домова здравља (медицинске сестре, социјални радници и правници)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</a:pPr>
            <a:r>
              <a:rPr lang="hr-HR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1968. године Републички ЗЗЗ правилником предви</a:t>
            </a:r>
            <a:r>
              <a:rPr lang="en-US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ђ</a:t>
            </a:r>
            <a:r>
              <a:rPr lang="hr-HR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а да Дом здравља у свом саставу мора да има поливалентну патронажну службу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</a:pPr>
            <a:r>
              <a:rPr lang="hr-HR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1979. године Закон о здравственој заштити- Дом здравља мора да обезбеди здравствену заштит</a:t>
            </a:r>
            <a:r>
              <a:rPr lang="en-US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у</a:t>
            </a:r>
            <a:r>
              <a:rPr lang="hr-HR" sz="1800" smtClean="0">
                <a:solidFill>
                  <a:schemeClr val="bg1"/>
                </a:solidFill>
                <a:latin typeface="Comic Sans MS" panose="030F0702030302020204" pitchFamily="66" charset="0"/>
              </a:rPr>
              <a:t> за поливалентну патронажу- услов за постојање Дома здравља</a:t>
            </a:r>
          </a:p>
        </p:txBody>
      </p:sp>
    </p:spTree>
  </p:cSld>
  <p:clrMapOvr>
    <a:masterClrMapping/>
  </p:clrMapOvr>
  <p:transition advTm="4151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0010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</a:t>
            </a:r>
            <a:r>
              <a:rPr lang="sr-Cyrl-CS" sz="2000" smtClean="0">
                <a:latin typeface="Comic Sans MS" panose="030F0702030302020204" pitchFamily="66" charset="0"/>
              </a:rPr>
              <a:t>Х</a:t>
            </a:r>
            <a:r>
              <a:rPr lang="hr-HR" sz="2000" smtClean="0">
                <a:latin typeface="Comic Sans MS" panose="030F0702030302020204" pitchFamily="66" charset="0"/>
              </a:rPr>
              <a:t>РОНИЧНИХ  БОЛЕСНКА</a:t>
            </a: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Процењивање здравствено и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социјално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економског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стања болесника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Суделовање у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успостављању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комуникације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с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радње између болесника и ванздравствених служби и организација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Упућивање болесника у клубове и друг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постојећ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удру</a:t>
            </a:r>
            <a:r>
              <a:rPr lang="sr-Cyrl-CS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жења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болесника с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истим здравственим проблемима</a:t>
            </a:r>
            <a:endParaRPr lang="hr-HR" sz="1800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3721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4114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СТАРИЈИХ ОСОБА</a:t>
            </a: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Откривање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запуштених случајева и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пријава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надлежном лекару и социјалним службама </a:t>
            </a:r>
            <a:endParaRPr lang="hr-HR" sz="2000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1572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ОСНОВНЕ ПРЕВЕНТИВНЕ МЕРЕ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ПАТРОНАЖНА ЗАШТИТА ИНВАЛИДА</a:t>
            </a: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Здравствено васпитни рад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са инвалидом и члановима породице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Спровођење мера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самозбрињавања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заштитних мера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Помоћ у развоју нових функционалних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способности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Утврђивање потребе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надзора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над спровођењем кућне неге</a:t>
            </a:r>
          </a:p>
          <a:p>
            <a:pPr eaLnBrk="1" hangingPunct="1">
              <a:lnSpc>
                <a:spcPct val="150000"/>
              </a:lnSpc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Пружање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психолошке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помоћи и упутства о могућој радној терапији; учествовање у повезивању са удружењима инвалида</a:t>
            </a:r>
            <a:endParaRPr lang="hr-HR" sz="2000" smtClean="0">
              <a:latin typeface="Comic Sans MS" panose="030F0702030302020204" pitchFamily="66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3203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52578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ПРОЦЕС СЕСТРИНСКЕ ПОМОЋИ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01000" cy="4114800"/>
          </a:xfrm>
        </p:spPr>
        <p:txBody>
          <a:bodyPr/>
          <a:lstStyle/>
          <a:p>
            <a:pPr eaLnBrk="1" hangingPunct="1">
              <a:lnSpc>
                <a:spcPct val="135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Професионално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деловање искључује рутину у раду</a:t>
            </a:r>
          </a:p>
          <a:p>
            <a:pPr eaLnBrk="1" hangingPunct="1">
              <a:lnSpc>
                <a:spcPct val="135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Индивидуализовани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приступ и саставан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след радњи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гаранција су на знању утемељеног приступа. То су:</a:t>
            </a:r>
          </a:p>
          <a:p>
            <a:pPr eaLnBrk="1" hangingPunct="1">
              <a:lnSpc>
                <a:spcPct val="13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lvl="1" eaLnBrk="1" hangingPunct="1">
              <a:lnSpc>
                <a:spcPct val="150000"/>
              </a:lnSpc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Процена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здравственог статуса и потреба за здравственом негом </a:t>
            </a:r>
          </a:p>
          <a:p>
            <a:pPr lvl="1" eaLnBrk="1" hangingPunct="1">
              <a:lnSpc>
                <a:spcPct val="150000"/>
              </a:lnSpc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Планирање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сестринске помоћи</a:t>
            </a:r>
          </a:p>
          <a:p>
            <a:pPr lvl="1" eaLnBrk="1" hangingPunct="1">
              <a:lnSpc>
                <a:spcPct val="150000"/>
              </a:lnSpc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Пружање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сестринске помоћи</a:t>
            </a:r>
          </a:p>
          <a:p>
            <a:pPr lvl="1" eaLnBrk="1" hangingPunct="1">
              <a:lnSpc>
                <a:spcPct val="150000"/>
              </a:lnSpc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Евалуација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циљева и резултата помоћи</a:t>
            </a:r>
          </a:p>
          <a:p>
            <a:pPr lvl="1" eaLnBrk="1" hangingPunct="1"/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63613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5257800" cy="7620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ПРОЦЕС СЕСТРИНСКЕ ПОМОЋИ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5257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ПРОЦЕНА ЗДРАВСТВЕНОГ СТАТУСА И ПОТРЕБА </a:t>
            </a: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Процена патронажне сестре укључује препознавање, проналажење и помоћ у решавању следећих група проблема:</a:t>
            </a: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Околине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(хигијенски, материјални, сигурносни услови живљења)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Психосоцијални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(комуникација, међуљудски односи, начин понашања)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Физиолошки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(дисање, циркулација, неуромускуларна и скелетна функција,  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дигестивна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функција, репродукција, функција коже, слух, вид, говор,  свест, бол)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Проблеми здравственог понашања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(исхрана, спавање и одмор, 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  физичка активност, лична хигијена, примена терапијског режима идр.)</a:t>
            </a:r>
          </a:p>
          <a:p>
            <a:pPr marL="0" indent="0" eaLnBrk="1" hangingPunct="1">
              <a:lnSpc>
                <a:spcPct val="80000"/>
              </a:lnSpc>
              <a:buClr>
                <a:schemeClr val="tx1"/>
              </a:buClr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50945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5257800" cy="7620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ПРОЦЕС СЕСТРИНСКЕ ПОМОЋИ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6400800" cy="4419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ПЛАНИРАЊЕ СЕСТРИНСКЕ ПОМОЋИ 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smtClean="0">
              <a:latin typeface="Comic Sans MS" panose="030F0702030302020204" pitchFamily="66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Планирање сестринске помоћи обухвата: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Анализу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добивених података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Дефинисање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проблема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Постављање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сестринске дијагнозе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са тачно назначеним циљевима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2256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5562600" cy="6096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ПРОЦЕС СЕСТРИНСКЕ ПОМОЋИ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391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ПЛАНИРАЊЕ СЕСТРИНСКЕ ПОМОЋИ </a:t>
            </a:r>
          </a:p>
          <a:p>
            <a:pPr eaLnBrk="1" hangingPunct="1">
              <a:lnSpc>
                <a:spcPct val="13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40000"/>
              </a:lnSpc>
              <a:buClr>
                <a:schemeClr val="tx1"/>
              </a:buClr>
            </a:pPr>
            <a:r>
              <a:rPr lang="hr-HR" sz="1800" smtClean="0">
                <a:latin typeface="Comic Sans MS" panose="030F0702030302020204" pitchFamily="66" charset="0"/>
              </a:rPr>
              <a:t>Сестринска дијагноза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је клинички суд о одговорима појединца, породице или заједнице. Она чини основу за одабир интервенција усмерених постизању циљева.  Нпр. Смањена покретљивост, висок ризик инфекције, повећана - смањења тежина, висок ризик за трауму…</a:t>
            </a:r>
          </a:p>
          <a:p>
            <a:pPr eaLnBrk="1" hangingPunct="1">
              <a:lnSpc>
                <a:spcPct val="14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40000"/>
              </a:lnSpc>
              <a:buClr>
                <a:schemeClr val="tx1"/>
              </a:buClr>
            </a:pPr>
            <a:r>
              <a:rPr lang="hr-HR" sz="1800" smtClean="0">
                <a:latin typeface="Comic Sans MS" panose="030F0702030302020204" pitchFamily="66" charset="0"/>
              </a:rPr>
              <a:t>Дефинисање циљева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– шта се жели постићи, тј. Уклонити или смањити проблем који је наведен у дијагнози. Потребно је укључити корисника у ову фазу као и у спровођење интервенција</a:t>
            </a:r>
            <a:endParaRPr lang="hr-HR" sz="20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40532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56388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ПРОЦЕС СЕСТРИНСКЕ ПОМОЋИ</a:t>
            </a: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467600" cy="4114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latin typeface="Comic Sans MS" panose="030F0702030302020204" pitchFamily="66" charset="0"/>
              </a:rPr>
              <a:t>ПРУЖАЊЕ СЕСТРИНСКЕ ПОМОЋИ И ЕВАЛУАЦИЈА</a:t>
            </a: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2000" smtClean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 пружање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помоћи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потребно је што више укључити појединца, породицу и заједницу</a:t>
            </a:r>
          </a:p>
          <a:p>
            <a:pPr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Евалуација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је последња фаза процеса којом се оцењује достигнутост задатих циљева и целокупног плана здравствене неге</a:t>
            </a:r>
          </a:p>
        </p:txBody>
      </p:sp>
    </p:spTree>
  </p:cSld>
  <p:clrMapOvr>
    <a:masterClrMapping/>
  </p:clrMapOvr>
  <p:transition advTm="2449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38100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ПАРТНЕРСКИ ОДНОС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438400"/>
            <a:ext cx="7086600" cy="28956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Равноправност медицинске сестре у здравственом тиму темељи се на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професионалности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,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одговорности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за провођење мера здравствене заштите,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уважавању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поштовању свих чланова тима и корисника у доследној примени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етичких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начела у свакодневној пракси.</a:t>
            </a:r>
          </a:p>
        </p:txBody>
      </p:sp>
    </p:spTree>
  </p:cSld>
  <p:clrMapOvr>
    <a:masterClrMapping/>
  </p:clrMapOvr>
  <p:transition advTm="22998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65532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ОДНОС У ТИМУ ОПШТЕ МЕДИЦИНЕ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620000" cy="4191000"/>
          </a:xfrm>
        </p:spPr>
        <p:txBody>
          <a:bodyPr/>
          <a:lstStyle/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Произлази из:</a:t>
            </a:r>
          </a:p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ДЕОНТОЛОГИЈЕ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(правна обвеза и морална дужност)</a:t>
            </a:r>
          </a:p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МЕДИЦИНСКЕ ЕТИКЕ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(понашање здравствених радника)</a:t>
            </a:r>
          </a:p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ДУЖНОСТИ  ЗДРАВСТВЕНИХ  РАДНИКА:</a:t>
            </a:r>
          </a:p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9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854075" lvl="1" eaLnBrk="1" hangingPunct="1">
              <a:lnSpc>
                <a:spcPct val="150000"/>
              </a:lnSpc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Према болеснику</a:t>
            </a:r>
          </a:p>
          <a:p>
            <a:pPr marL="854075" lvl="1" eaLnBrk="1" hangingPunct="1">
              <a:lnSpc>
                <a:spcPct val="150000"/>
              </a:lnSpc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Према себи и сарадницима</a:t>
            </a:r>
          </a:p>
          <a:p>
            <a:pPr marL="854075" lvl="1" eaLnBrk="1" hangingPunct="1">
              <a:lnSpc>
                <a:spcPct val="150000"/>
              </a:lnSpc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Према друштвеној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заједници</a:t>
            </a:r>
          </a:p>
        </p:txBody>
      </p:sp>
    </p:spTree>
  </p:cSld>
  <p:clrMapOvr>
    <a:masterClrMapping/>
  </p:clrMapOvr>
  <p:transition advTm="2389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400" b="1" smtClean="0">
                <a:latin typeface="Comic Sans MS" pitchFamily="66" charset="0"/>
              </a:rPr>
              <a:t>ОБЛИЦИ ОРГАНИЗОВАЊА ПАТРОНАЖНЕ СЛУЖБЕ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1800" smtClean="0">
                <a:latin typeface="Comic Sans MS" panose="030F0702030302020204" pitchFamily="66" charset="0"/>
              </a:rPr>
              <a:t>Моновалентна патронажа </a:t>
            </a:r>
            <a:r>
              <a:rPr lang="sr-Cyrl-CS" sz="1800" smtClean="0">
                <a:solidFill>
                  <a:srgbClr val="CCFFFF"/>
                </a:solidFill>
                <a:latin typeface="Comic Sans MS" panose="030F0702030302020204" pitchFamily="66" charset="0"/>
              </a:rPr>
              <a:t>( специјализовани облик патронажне службе у саставу одговарајућих диспанзера- за жене, децу, антитуберкулозних, онколошких и сл.)</a:t>
            </a:r>
          </a:p>
          <a:p>
            <a:pPr eaLnBrk="1" hangingPunct="1"/>
            <a:r>
              <a:rPr lang="sr-Cyrl-CS" sz="1800" smtClean="0">
                <a:solidFill>
                  <a:srgbClr val="CCFFFF"/>
                </a:solidFill>
                <a:latin typeface="Comic Sans MS" panose="030F0702030302020204" pitchFamily="66" charset="0"/>
              </a:rPr>
              <a:t>Недостатак шире познавање потребе породице, захтева интервенцију више патронажних сестара у једној породици- уплитање у рад, контрадикторни савети ???</a:t>
            </a:r>
            <a:endParaRPr lang="sr-Cyrl-CS" sz="1800" smtClean="0">
              <a:latin typeface="Comic Sans MS" panose="030F0702030302020204" pitchFamily="66" charset="0"/>
            </a:endParaRPr>
          </a:p>
          <a:p>
            <a:pPr eaLnBrk="1" hangingPunct="1"/>
            <a:r>
              <a:rPr lang="sr-Cyrl-CS" sz="1800" smtClean="0">
                <a:latin typeface="Comic Sans MS" panose="030F0702030302020204" pitchFamily="66" charset="0"/>
              </a:rPr>
              <a:t>Поливалентна патронажа </a:t>
            </a:r>
            <a:r>
              <a:rPr lang="sr-Cyrl-CS" sz="1800" smtClean="0">
                <a:solidFill>
                  <a:srgbClr val="CCFFFF"/>
                </a:solidFill>
                <a:latin typeface="Comic Sans MS" panose="030F0702030302020204" pitchFamily="66" charset="0"/>
              </a:rPr>
              <a:t>(бави се целокупном проблематиком здравствене заштите, и као таква може да открива, проучава и решава комплексне здравтвене и здравтсвено социјалне проблеме породице као целине и њених чланова као јединки те целине)</a:t>
            </a:r>
          </a:p>
        </p:txBody>
      </p:sp>
    </p:spTree>
  </p:cSld>
  <p:clrMapOvr>
    <a:masterClrMapping/>
  </p:clrMapOvr>
  <p:transition advTm="10669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6019800" cy="6096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ОДНОС У ТИМУ ОПШТЕ МЕДИЦИНЕ</a:t>
            </a:r>
          </a:p>
        </p:txBody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229600" cy="4953000"/>
          </a:xfrm>
        </p:spPr>
        <p:txBody>
          <a:bodyPr/>
          <a:lstStyle/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ПРОБЛЕМИ У ТИМУ</a:t>
            </a:r>
          </a:p>
          <a:p>
            <a:pPr marL="377825" indent="-377825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900" smtClean="0">
              <a:latin typeface="Comic Sans MS" panose="030F0702030302020204" pitchFamily="66" charset="0"/>
            </a:endParaRP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AutoNum type="arabicPeriod"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Непоштовање наведених дужности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AutoNum type="arabicPeriod"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Социјална улога медицинске сестре ( “Девојка за све”, сурогат за мајку)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AutoNum type="arabicPeriod"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Однос сестре према лекару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None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	а) 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ТРАДИЦИОНАЛНИ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  - подређеност лекару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None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	б) 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БИРОКРАТСКИ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       - извршити што тражи установа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None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			                - лојалност лекару међу задњима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None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			                - пацијент задњи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Pct val="95000"/>
              <a:buFont typeface="Wingdings" panose="05000000000000000000" pitchFamily="2" charset="2"/>
              <a:buNone/>
            </a:pP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	ц) 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МОДЕРНИ МОДЕЛ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  -  ПАЦИЈЕНТ  и ПОРОДИЦА на првом месту</a:t>
            </a:r>
          </a:p>
        </p:txBody>
      </p:sp>
    </p:spTree>
  </p:cSld>
  <p:clrMapOvr>
    <a:masterClrMapping/>
  </p:clrMapOvr>
  <p:transition advTm="49482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60960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МУЛТИДИСЦИПЛИНАРНИ ПРИСТУП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6629400" cy="25146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Сложеност и разноврсност и мноштво проблема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које открива патронажна сестра 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захтева ангажовање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различитих 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стручњака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служби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за њихово 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решавање.</a:t>
            </a:r>
          </a:p>
        </p:txBody>
      </p:sp>
    </p:spTree>
  </p:cSld>
  <p:clrMapOvr>
    <a:masterClrMapping/>
  </p:clrMapOvr>
  <p:transition advTm="2325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53340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ИНТЕРСЕКТОРСКА САРАДЊА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315200" cy="44196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- Сарадња здравствене делатности с другима делатностима 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ЦИЉ: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заштита здравља свих људи (социјална правда)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Сарадња патронажне сестре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унутар здравствених делатности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 Сарадња патронажне сестре с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другим делатностима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3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НАЧИН САРАДЊЕ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: Континуирана</a:t>
            </a:r>
          </a:p>
          <a:p>
            <a:pPr marL="0" indent="0" eaLnBrk="1" hangingPunct="1">
              <a:lnSpc>
                <a:spcPct val="13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		       Периодична</a:t>
            </a:r>
          </a:p>
          <a:p>
            <a:pPr marL="0" indent="0" eaLnBrk="1" hangingPunct="1">
              <a:lnSpc>
                <a:spcPct val="13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		       Кад се укаже прилика </a:t>
            </a:r>
          </a:p>
        </p:txBody>
      </p:sp>
    </p:spTree>
  </p:cSld>
  <p:clrMapOvr>
    <a:masterClrMapping/>
  </p:clrMapOvr>
  <p:transition advTm="3018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53340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ИНТЕРСЕКТОРСКА САРАДЊА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315200" cy="4648200"/>
          </a:xfrm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САРАДЊА УНУТАР ЗДРАВСТВЕНИХ ДЕЛАТНОСТИ</a:t>
            </a:r>
          </a:p>
          <a:p>
            <a:pPr marL="609600" indent="-60960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endParaRPr lang="hr-HR" sz="800" b="1" smtClean="0">
              <a:latin typeface="Comic Sans MS" panose="030F0702030302020204" pitchFamily="66" charset="0"/>
            </a:endParaRPr>
          </a:p>
          <a:p>
            <a:pPr marL="609600" indent="-60960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I.   МАТИЧНА УСТАНОВА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Унутар радног тима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	- Изабрани лекар или лекар породичне медицине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	- предшколске заштите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	- гинеколог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	- стоматолог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 startAt="2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Одељење школске медицине</a:t>
            </a:r>
          </a:p>
          <a:p>
            <a:pPr marL="1079500" lvl="1" indent="-3143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 startAt="2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Струковно удружење</a:t>
            </a:r>
            <a:endParaRPr lang="hr-HR" sz="16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32253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53340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ИНТЕРСЕКТОРСКА САРАДЊА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8153400" cy="31242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endParaRPr lang="hr-HR" sz="2000" b="1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II.   ПОЛИКЛИНИЧКО – КОНЗИЛИЈАРНА ЗДРАВСТВЕНА ЗАШТИТА</a:t>
            </a:r>
          </a:p>
          <a:p>
            <a:pPr marL="0" indent="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endParaRPr lang="hr-HR" sz="8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III.  БОЛНИЦЕ 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(главна сестра болнице, одсека, породилиште,</a:t>
            </a:r>
          </a:p>
          <a:p>
            <a:pPr marL="0" indent="0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		 социјални рaдник)</a:t>
            </a:r>
          </a:p>
        </p:txBody>
      </p:sp>
    </p:spTree>
  </p:cSld>
  <p:clrMapOvr>
    <a:masterClrMapping/>
  </p:clrMapOvr>
  <p:transition advTm="2752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53340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ИНТЕРСЕКТОРСКА САРАДЊА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315200" cy="4648200"/>
          </a:xfrm>
        </p:spPr>
        <p:txBody>
          <a:bodyPr/>
          <a:lstStyle/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САРАДЊА С ДРУГИМ ДЕЛАТНОСТИМА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None/>
            </a:pPr>
            <a:endParaRPr lang="hr-HR" sz="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Васпитање и образовање предшколске деце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Васпитање и образовање школске деце и омладине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Предузећа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Установе социјалне заштите 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Области заштите човекове околине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Средства јавног информисања </a:t>
            </a:r>
          </a:p>
          <a:p>
            <a:pPr marL="377825" indent="-377825" eaLnBrk="1" hangingPunct="1">
              <a:lnSpc>
                <a:spcPct val="150000"/>
              </a:lnSpc>
              <a:buClr>
                <a:srgbClr val="FFFFFF"/>
              </a:buClr>
              <a:buSzTx/>
              <a:buFont typeface="Wingdings" panose="05000000000000000000" pitchFamily="2" charset="2"/>
              <a:buAutoNum type="arabicPeriod"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9774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6553200" cy="12954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СЕСТРА- ЗАГОВОРНИК И ЗАСТУПНИК ИНТЕРЕСА КОРИСНИКА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315200" cy="3429000"/>
          </a:xfrm>
        </p:spPr>
        <p:txBody>
          <a:bodyPr/>
          <a:lstStyle/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Назив патронажа долази од латинске речи “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patronus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” </a:t>
            </a:r>
          </a:p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што значи заштитница, покровитељица, заговорница, </a:t>
            </a:r>
          </a:p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адвокатица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, браните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љ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ица.</a:t>
            </a:r>
          </a:p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Она наступа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пред другима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у име и за корисника те</a:t>
            </a:r>
          </a:p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му помаже да оствари интересе и постигне жељене </a:t>
            </a:r>
          </a:p>
          <a:p>
            <a:pPr marL="0" indent="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ци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љ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еве у остварењу здравља. </a:t>
            </a:r>
          </a:p>
          <a:p>
            <a:pPr marL="0" indent="0" eaLnBrk="1" hangingPunct="1">
              <a:buClr>
                <a:schemeClr val="tx1"/>
              </a:buClr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7234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6553200" cy="6858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ВОДИЧ ЗА СЕСТРИНСКЕ ИНТЕР</a:t>
            </a:r>
            <a:r>
              <a:rPr lang="sr-Cyrl-CS" sz="2400" b="1" smtClean="0">
                <a:latin typeface="Comic Sans MS" pitchFamily="66" charset="0"/>
              </a:rPr>
              <a:t>В</a:t>
            </a:r>
            <a:r>
              <a:rPr lang="hr-HR" sz="2400" b="1" smtClean="0">
                <a:latin typeface="Comic Sans MS" pitchFamily="66" charset="0"/>
              </a:rPr>
              <a:t>ЕНЦИЈЕ</a:t>
            </a:r>
          </a:p>
        </p:txBody>
      </p:sp>
      <p:sp>
        <p:nvSpPr>
          <p:cNvPr id="5017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315200" cy="3886200"/>
          </a:xfrm>
        </p:spPr>
        <p:txBody>
          <a:bodyPr/>
          <a:lstStyle/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Стрпљивост 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Осигурати довољно времена 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Осетљивост при по</a:t>
            </a:r>
            <a:r>
              <a:rPr lang="sr-Cyrl-CS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с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матрању болесника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Прихватити болесника као вредно људско биће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Примерено реаг</a:t>
            </a:r>
            <a:r>
              <a:rPr lang="sr-Cyrl-CS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ов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ати на болесникове изјаве 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sr-Cyrl-CS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Чувати тајну</a:t>
            </a:r>
            <a:endParaRPr lang="hr-HR" sz="20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Избегавати судове</a:t>
            </a:r>
          </a:p>
        </p:txBody>
      </p:sp>
    </p:spTree>
  </p:cSld>
  <p:clrMapOvr>
    <a:masterClrMapping/>
  </p:clrMapOvr>
  <p:transition advTm="25284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6553200" cy="487363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ВОДИЧ ЗА СЕСТРИНСКЕ ИНТЕР</a:t>
            </a:r>
            <a:r>
              <a:rPr lang="sr-Cyrl-CS" sz="2400" b="1" smtClean="0">
                <a:latin typeface="Comic Sans MS" pitchFamily="66" charset="0"/>
              </a:rPr>
              <a:t>В</a:t>
            </a:r>
            <a:r>
              <a:rPr lang="hr-HR" sz="2400" b="1" smtClean="0">
                <a:latin typeface="Comic Sans MS" pitchFamily="66" charset="0"/>
              </a:rPr>
              <a:t>ЕНЦИЈЕ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315200" cy="3962400"/>
          </a:xfrm>
        </p:spPr>
        <p:txBody>
          <a:bodyPr/>
          <a:lstStyle/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Осигурати пр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авилн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ис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храну и телесну активност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Помоћи у обављању дневних активности 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Под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стаћи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похвалити одлуку коју је болесник дон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Преусмерити негативне мисли према позитивним 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Спречити изолацију и отуђење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Помно пратити све што може упућивати на суицидалност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Подучити болесника и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породицу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о болести и лечењу</a:t>
            </a:r>
          </a:p>
        </p:txBody>
      </p:sp>
    </p:spTree>
  </p:cSld>
  <p:clrMapOvr>
    <a:masterClrMapping/>
  </p:clrMapOvr>
  <p:transition advTm="28646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6553200" cy="487363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ВОДИЧ ЗА СЕСТРИНСКЕ ИНТЕРВЕНЦИЈЕ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315200" cy="5029200"/>
          </a:xfrm>
        </p:spPr>
        <p:txBody>
          <a:bodyPr/>
          <a:lstStyle/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solidFill>
                  <a:srgbClr val="FFFF00"/>
                </a:solidFill>
                <a:latin typeface="Comic Sans MS" panose="030F0702030302020204" pitchFamily="66" charset="0"/>
              </a:rPr>
              <a:t>КОМЕ ДАТИ ПРЕДНОСТ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Деци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Старијима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Болесницима, инвалидним особама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b="1" smtClean="0">
                <a:solidFill>
                  <a:srgbClr val="FFFFFF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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Политички су интерес друштва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00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solidFill>
                  <a:srgbClr val="FFFF00"/>
                </a:solidFill>
                <a:latin typeface="Comic Sans MS" panose="030F0702030302020204" pitchFamily="66" charset="0"/>
              </a:rPr>
              <a:t>ГЛАВНЕ ПОТЕШКОЋЕ У РАДУ ПАТРОНАЖНЕ СЕСТРЕ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Удаљеност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Оптерећеност (више од норматива)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Недовољна сарадња с другим јединицама</a:t>
            </a:r>
          </a:p>
          <a:p>
            <a:pPr marL="381000" indent="-381000" eaLnBrk="1" hangingPunct="1">
              <a:lnSpc>
                <a:spcPct val="145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Недовољна стручна спрема</a:t>
            </a:r>
          </a:p>
        </p:txBody>
      </p:sp>
    </p:spTree>
  </p:cSld>
  <p:clrMapOvr>
    <a:masterClrMapping/>
  </p:clrMapOvr>
  <p:transition advTm="54145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685800"/>
            <a:ext cx="50292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ДЕФИНИЦИЈЕ ЗДРАВСТВЕНЕ </a:t>
            </a:r>
            <a:br>
              <a:rPr lang="hr-HR" sz="2400" b="1" smtClean="0">
                <a:latin typeface="Comic Sans MS" pitchFamily="66" charset="0"/>
              </a:rPr>
            </a:br>
            <a:r>
              <a:rPr lang="hr-HR" sz="2400" b="1" smtClean="0">
                <a:latin typeface="Comic Sans MS" pitchFamily="66" charset="0"/>
              </a:rPr>
              <a:t>НЕГЕ И СЕСТРИНСТВА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7543800" cy="3810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	Здравствена нега</a:t>
            </a:r>
            <a:r>
              <a:rPr lang="hr-HR" sz="1800" smtClean="0">
                <a:latin typeface="Comic Sans MS" panose="030F0702030302020204" pitchFamily="66" charset="0"/>
              </a:rPr>
              <a:t> 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је дијагностиковање и третирање човекових реакција на стварне и потенцијалне здравствене проблеме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(American Nurses Association, 1980.)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800" smtClean="0">
                <a:latin typeface="Comic Sans MS" panose="030F0702030302020204" pitchFamily="66" charset="0"/>
              </a:rPr>
              <a:t>	</a:t>
            </a:r>
            <a:r>
              <a:rPr lang="hr-HR" sz="2000" b="1" smtClean="0">
                <a:latin typeface="Comic Sans MS" panose="030F0702030302020204" pitchFamily="66" charset="0"/>
              </a:rPr>
              <a:t>Медицинска сестра</a:t>
            </a:r>
            <a:r>
              <a:rPr lang="hr-HR" sz="1800" smtClean="0">
                <a:latin typeface="Comic Sans MS" panose="030F0702030302020204" pitchFamily="66" charset="0"/>
              </a:rPr>
              <a:t> 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је особа која је едукована и оспособљена за извршавање вискосложених и одговорних функција и овлаш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ћ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ена је да их обавља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(Међународна организација рада, 1977). 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30221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6553200" cy="487363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dirty="0" smtClean="0">
                <a:latin typeface="Comic Sans MS" pitchFamily="66" charset="0"/>
              </a:rPr>
              <a:t>РАДНИ ДАН ПАТРОНАЖНЕ СЕСТРЕ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086600" cy="4495800"/>
          </a:xfrm>
        </p:spPr>
        <p:txBody>
          <a:bodyPr/>
          <a:lstStyle/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Посета пуерпери и новорођенчету након доласка из </a:t>
            </a:r>
            <a:r>
              <a:rPr lang="sr-Cyrl-C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родилишта</a:t>
            </a:r>
          </a:p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Дојиља са пуерпеарлним маститисом</a:t>
            </a:r>
          </a:p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Предшколско дете са сметњама у развоју</a:t>
            </a:r>
          </a:p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Потреба за здравственом негом у кући болесника након ЦВИ</a:t>
            </a:r>
          </a:p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Посета болеснику који болује од шећерне болести са многобројним компликацијама</a:t>
            </a:r>
          </a:p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Умирући од малигне болести</a:t>
            </a:r>
          </a:p>
          <a:p>
            <a:pPr marL="377825" indent="-377825" eaLnBrk="1" hangingPunct="1">
              <a:lnSpc>
                <a:spcPct val="145000"/>
              </a:lnSpc>
              <a:buClr>
                <a:srgbClr val="FFFFFF"/>
              </a:buClr>
              <a:buFont typeface="Wingdings" panose="05000000000000000000" pitchFamily="2" charset="2"/>
              <a:buAutoNum type="arabicPeriod"/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Туберкулозни болесник </a:t>
            </a:r>
          </a:p>
        </p:txBody>
      </p:sp>
    </p:spTree>
  </p:cSld>
  <p:clrMapOvr>
    <a:masterClrMapping/>
  </p:clrMapOvr>
  <p:transition advTm="44108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sr-Latn-CS" sz="2400" b="1" dirty="0" smtClean="0">
                <a:latin typeface="Comic Sans MS" pitchFamily="66" charset="0"/>
              </a:rPr>
              <a:t>Populacione grupe koјe obilazi patronažna služba 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153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trudnice, rizična trudnoća, babinjare, </a:t>
            </a: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novorođenče, odoјče, odoјče pod rizikom, malo i predškolsko dete od 1. do 2. godine, malo i predškolsko dete, školsko dete, </a:t>
            </a: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žena generativnog doba, žena postgenerativnog doba, </a:t>
            </a: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osobe preko 65 godina, </a:t>
            </a: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oboleli od aktivne tuberkuloze, zarazne bolesti, zarazne žutice, psihoze, maligna oboljenja, inzulin zavisni dijabetes melitus, kardio - vaskularna obolenja, mišićna distrofiјa, cerebralna paraliza, multipleks skleroza, alkoholizam, </a:t>
            </a: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invalidna i hendikepirana lica 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p:transition advTm="49512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914400"/>
          </a:xfrm>
        </p:spPr>
        <p:txBody>
          <a:bodyPr/>
          <a:lstStyle/>
          <a:p>
            <a:pPr>
              <a:defRPr/>
            </a:pPr>
            <a:r>
              <a:rPr lang="sr-Latn-CS" sz="2800" b="1" dirty="0" smtClean="0">
                <a:latin typeface="Comic Sans MS" pitchFamily="66" charset="0"/>
              </a:rPr>
              <a:t>Zdravstveno vaspitni rad </a:t>
            </a:r>
            <a:endParaRPr lang="en-US" sz="28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defRPr/>
            </a:pPr>
            <a:r>
              <a:rPr lang="sr-Latn-C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organizacioni sastanci, </a:t>
            </a:r>
          </a:p>
          <a:p>
            <a:pPr marL="457200" indent="-457200" eaLnBrk="1" hangingPunct="1">
              <a:defRPr/>
            </a:pPr>
            <a:r>
              <a:rPr lang="sr-Latn-C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planirani razgovori, </a:t>
            </a:r>
          </a:p>
          <a:p>
            <a:pPr marL="457200" indent="-457200" eaLnBrk="1" hangingPunct="1">
              <a:defRPr/>
            </a:pPr>
            <a:r>
              <a:rPr lang="sr-Latn-C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rad u maloj grupi, </a:t>
            </a:r>
          </a:p>
          <a:p>
            <a:pPr marL="457200" indent="-457200" eaLnBrk="1" hangingPunct="1">
              <a:defRPr/>
            </a:pPr>
            <a:r>
              <a:rPr lang="sr-Latn-C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kreativne radionice, </a:t>
            </a:r>
          </a:p>
          <a:p>
            <a:pPr marL="457200" indent="-457200" eaLnBrk="1" hangingPunct="1">
              <a:defRPr/>
            </a:pPr>
            <a:r>
              <a:rPr lang="sr-Latn-C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predavanja. 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advTm="14414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sr-Latn-CS" sz="2400" b="1" dirty="0" smtClean="0">
                <a:latin typeface="Comic Sans MS" pitchFamily="66" charset="0"/>
              </a:rPr>
              <a:t>Zdravstveno vaspitni rad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0010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Kompletno osoblje polivalentno patronažne službe јe učestv</a:t>
            </a:r>
            <a:r>
              <a:rPr lang="en-US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uje</a:t>
            </a: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 u sprovođenju svih akciјa zdravstveno vaspitnog karaktera koјe јe propisalo Ministarstvo zdravlja Srbiјe, </a:t>
            </a:r>
            <a:r>
              <a:rPr lang="en-US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od</a:t>
            </a:r>
            <a:r>
              <a:rPr lang="sr-Latn-CS" sz="1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itchFamily="66" charset="0"/>
              </a:rPr>
              <a:t>nosno Institut za zaštitu zdravlja Srbiјe</a:t>
            </a:r>
            <a:endParaRPr lang="en-US" sz="1800" dirty="0" smtClean="0">
              <a:solidFill>
                <a:schemeClr val="accent1">
                  <a:lumMod val="20000"/>
                  <a:lumOff val="8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rgbClr val="FFFFFF"/>
                </a:solidFill>
                <a:latin typeface="Comic Sans MS" pitchFamily="66" charset="0"/>
              </a:rPr>
              <a:t>sida,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rgbClr val="FFFFFF"/>
                </a:solidFill>
                <a:latin typeface="Comic Sans MS" pitchFamily="66" charset="0"/>
              </a:rPr>
              <a:t>prevenciјa bolesti srca i krvnih sudova,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rgbClr val="FFFFFF"/>
                </a:solidFill>
                <a:latin typeface="Comic Sans MS" pitchFamily="66" charset="0"/>
              </a:rPr>
              <a:t>pravilna ishrana,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rgbClr val="FFFFFF"/>
                </a:solidFill>
                <a:latin typeface="Comic Sans MS" pitchFamily="66" charset="0"/>
              </a:rPr>
              <a:t>obeležavanje nedelje doјenja,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rgbClr val="FFFFFF"/>
                </a:solidFill>
                <a:latin typeface="Comic Sans MS" pitchFamily="66" charset="0"/>
              </a:rPr>
              <a:t>Svetskog dana zdravlja i ostale aktuelne teme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dirty="0" smtClean="0">
                <a:solidFill>
                  <a:srgbClr val="FFFFFF"/>
                </a:solidFill>
                <a:latin typeface="Comic Sans MS" pitchFamily="66" charset="0"/>
              </a:rPr>
              <a:t> borba protiv pušenja, 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p:transition advTm="28748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CS" b="1" dirty="0" smtClean="0">
                <a:latin typeface="Comic Sans MS" pitchFamily="66" charset="0"/>
              </a:rPr>
              <a:t>SAVETOVALIŠTA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772400" cy="5029200"/>
          </a:xfrm>
        </p:spPr>
        <p:txBody>
          <a:bodyPr/>
          <a:lstStyle/>
          <a:p>
            <a:pPr eaLnBrk="1" hangingPunct="1"/>
            <a:r>
              <a:rPr lang="sr-Latn-CS" smtClean="0">
                <a:solidFill>
                  <a:srgbClr val="FFFFFF"/>
                </a:solidFill>
                <a:latin typeface="Comic Sans MS" panose="030F0702030302020204" pitchFamily="66" charset="0"/>
              </a:rPr>
              <a:t>Savetovalište za mlade</a:t>
            </a:r>
          </a:p>
          <a:p>
            <a:pPr eaLnBrk="1" hangingPunct="1"/>
            <a:r>
              <a:rPr lang="sr-Latn-CS" smtClean="0">
                <a:solidFill>
                  <a:srgbClr val="FFFFFF"/>
                </a:solidFill>
                <a:latin typeface="Comic Sans MS" panose="030F0702030302020204" pitchFamily="66" charset="0"/>
              </a:rPr>
              <a:t>Savetovalište za astmu</a:t>
            </a:r>
          </a:p>
          <a:p>
            <a:pPr eaLnBrk="1" hangingPunct="1"/>
            <a:r>
              <a:rPr lang="sr-Latn-CS" smtClean="0">
                <a:solidFill>
                  <a:srgbClr val="FFFFFF"/>
                </a:solidFill>
                <a:latin typeface="Comic Sans MS" panose="030F0702030302020204" pitchFamily="66" charset="0"/>
              </a:rPr>
              <a:t>Savetovalište za ishranu i dijabet </a:t>
            </a:r>
          </a:p>
          <a:p>
            <a:pPr eaLnBrk="1" hangingPunct="1"/>
            <a:r>
              <a:rPr lang="sr-Latn-CS" smtClean="0">
                <a:solidFill>
                  <a:srgbClr val="FFFFFF"/>
                </a:solidFill>
                <a:latin typeface="Comic Sans MS" panose="030F0702030302020204" pitchFamily="66" charset="0"/>
              </a:rPr>
              <a:t>Savetovalište za reproduktivno zdravlje</a:t>
            </a:r>
          </a:p>
          <a:p>
            <a:pPr eaLnBrk="1" hangingPunct="1"/>
            <a:r>
              <a:rPr lang="sr-Latn-CS" smtClean="0">
                <a:solidFill>
                  <a:srgbClr val="FFFFFF"/>
                </a:solidFill>
                <a:latin typeface="Comic Sans MS" panose="030F0702030302020204" pitchFamily="66" charset="0"/>
              </a:rPr>
              <a:t>Savetovalište za rizične oblike ponašanja</a:t>
            </a:r>
          </a:p>
          <a:p>
            <a:pPr eaLnBrk="1" hangingPunct="1"/>
            <a:r>
              <a:rPr lang="sr-Latn-CS" smtClean="0">
                <a:solidFill>
                  <a:srgbClr val="FFFFFF"/>
                </a:solidFill>
                <a:latin typeface="Comic Sans MS" panose="030F0702030302020204" pitchFamily="66" charset="0"/>
              </a:rPr>
              <a:t>Savetovalište za razvoj, razvojne poremećaje i rehabilitaciju   </a:t>
            </a:r>
          </a:p>
          <a:p>
            <a:endParaRPr lang="en-US" smtClean="0"/>
          </a:p>
        </p:txBody>
      </p:sp>
    </p:spTree>
  </p:cSld>
  <p:clrMapOvr>
    <a:masterClrMapping/>
  </p:clrMapOvr>
  <p:transition advTm="442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7848600" cy="50292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Медицинска сестра је овлаш</a:t>
            </a:r>
            <a:r>
              <a:rPr lang="en-US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ћ</a:t>
            </a:r>
            <a:r>
              <a:rPr lang="hr-HR" sz="2000" smtClean="0">
                <a:solidFill>
                  <a:srgbClr val="FFFFFF"/>
                </a:solidFill>
                <a:latin typeface="Comic Sans MS" panose="030F0702030302020204" pitchFamily="66" charset="0"/>
              </a:rPr>
              <a:t>ена да:</a:t>
            </a:r>
            <a:r>
              <a:rPr lang="hr-HR" sz="2000" b="1" smtClean="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1400" smtClean="0">
                <a:solidFill>
                  <a:schemeClr val="accent1"/>
                </a:solidFill>
                <a:latin typeface="Comic Sans MS" panose="030F0702030302020204" pitchFamily="66" charset="0"/>
              </a:rPr>
              <a:t>(према  Међународном савету медицинских сестара)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40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4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</a:pPr>
            <a:r>
              <a:rPr lang="hr-HR" sz="2000" smtClean="0">
                <a:latin typeface="Comic Sans MS" panose="030F0702030302020204" pitchFamily="66" charset="0"/>
              </a:rPr>
              <a:t>Обавља све задатке опште сестринске делатности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(унапређење здравља, превенцију болести и негу телесно и душевно оболелих или онеспособљених људи свих узраста) у здравственим установама и заједници</a:t>
            </a:r>
          </a:p>
          <a:p>
            <a:pPr eaLnBrk="1" hangingPunct="1">
              <a:spcBef>
                <a:spcPct val="100000"/>
              </a:spcBef>
              <a:buClr>
                <a:schemeClr val="tx1"/>
              </a:buClr>
            </a:pPr>
            <a:r>
              <a:rPr lang="hr-HR" sz="2000" smtClean="0">
                <a:latin typeface="Comic Sans MS" panose="030F0702030302020204" pitchFamily="66" charset="0"/>
              </a:rPr>
              <a:t>Обавља здравствено васпитне активности</a:t>
            </a:r>
          </a:p>
          <a:p>
            <a:pPr eaLnBrk="1" hangingPunct="1">
              <a:spcBef>
                <a:spcPct val="100000"/>
              </a:spcBef>
              <a:buClr>
                <a:schemeClr val="tx1"/>
              </a:buClr>
            </a:pPr>
            <a:r>
              <a:rPr lang="hr-HR" sz="2000" smtClean="0">
                <a:latin typeface="Comic Sans MS" panose="030F0702030302020204" pitchFamily="66" charset="0"/>
              </a:rPr>
              <a:t>Делује као равноправан члан здравственог тима</a:t>
            </a:r>
          </a:p>
          <a:p>
            <a:pPr eaLnBrk="1" hangingPunct="1">
              <a:spcBef>
                <a:spcPct val="100000"/>
              </a:spcBef>
              <a:buClr>
                <a:schemeClr val="tx1"/>
              </a:buClr>
            </a:pPr>
            <a:r>
              <a:rPr lang="hr-HR" sz="2000" smtClean="0">
                <a:latin typeface="Comic Sans MS" panose="030F0702030302020204" pitchFamily="66" charset="0"/>
              </a:rPr>
              <a:t>Буде укључена у истраживања</a:t>
            </a:r>
          </a:p>
        </p:txBody>
      </p:sp>
    </p:spTree>
  </p:cSld>
  <p:clrMapOvr>
    <a:masterClrMapping/>
  </p:clrMapOvr>
  <p:transition advTm="3374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7772400" cy="51816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Патронажна сестринска делатност</a:t>
            </a:r>
            <a:r>
              <a:rPr lang="hr-HR" sz="1800" smtClean="0">
                <a:latin typeface="Comic Sans MS" panose="030F0702030302020204" pitchFamily="66" charset="0"/>
              </a:rPr>
              <a:t> 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је делатност медицинских сестара </a:t>
            </a:r>
            <a:r>
              <a:rPr lang="en-US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која се одвија у породици и заједници уз максимално суделовање и учешће корисника</a:t>
            </a: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800" smtClean="0">
              <a:latin typeface="Comic Sans MS" panose="030F0702030302020204" pitchFamily="66" charset="0"/>
            </a:endParaRPr>
          </a:p>
          <a:p>
            <a:pPr marL="0" indent="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hr-HR" sz="2000" b="1" smtClean="0">
                <a:latin typeface="Comic Sans MS" panose="030F0702030302020204" pitchFamily="66" charset="0"/>
              </a:rPr>
              <a:t>Главни циљеви сестринске делатности:</a:t>
            </a:r>
          </a:p>
          <a:p>
            <a:pPr marL="0" indent="0" eaLnBrk="1" hangingPunct="1">
              <a:lnSpc>
                <a:spcPct val="90000"/>
              </a:lnSpc>
              <a:spcBef>
                <a:spcPct val="100000"/>
              </a:spcBef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Праћење здравља и спречавање болести</a:t>
            </a:r>
          </a:p>
          <a:p>
            <a:pPr marL="0" indent="0" eaLnBrk="1" hangingPunct="1">
              <a:lnSpc>
                <a:spcPct val="90000"/>
              </a:lnSpc>
              <a:spcBef>
                <a:spcPct val="100000"/>
              </a:spcBef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Враћање здравља (оздрављење и опоравак) и помоћ болесним</a:t>
            </a:r>
          </a:p>
          <a:p>
            <a:pPr marL="0" indent="0" eaLnBrk="1" hangingPunct="1">
              <a:lnSpc>
                <a:spcPct val="90000"/>
              </a:lnSpc>
              <a:spcBef>
                <a:spcPct val="100000"/>
              </a:spcBef>
              <a:buClr>
                <a:srgbClr val="FFFFFF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 Помоћ при ублажавању патњи у стањима тешких и неизлечивих болести</a:t>
            </a:r>
          </a:p>
        </p:txBody>
      </p:sp>
    </p:spTree>
  </p:cSld>
  <p:clrMapOvr>
    <a:masterClrMapping/>
  </p:clrMapOvr>
  <p:transition advTm="4262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ЗАДАЦИ И ОВЛАШЋЕЊА </a:t>
            </a:r>
            <a:br>
              <a:rPr lang="hr-HR" sz="2400" b="1" smtClean="0">
                <a:latin typeface="Comic Sans MS" pitchFamily="66" charset="0"/>
              </a:rPr>
            </a:br>
            <a:r>
              <a:rPr lang="hr-HR" sz="2400" b="1" smtClean="0">
                <a:latin typeface="Comic Sans MS" pitchFamily="66" charset="0"/>
              </a:rPr>
              <a:t>ПАТРОНАЖНЕ МЕДИЦИНСКЕ СЕСТРЕ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3733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Процењује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 телесне, психолошке, социјалне и духовне </a:t>
            </a: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потребе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појединца, породице и заједнице и има сталан увид у њихово здравствено стање, раст и развој те социјалне и економске прилике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hr-HR" sz="1600" smtClean="0">
              <a:solidFill>
                <a:srgbClr val="FFFFFF"/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600" smtClean="0">
                <a:solidFill>
                  <a:schemeClr val="accent1"/>
                </a:solidFill>
                <a:latin typeface="Comic Sans MS" panose="030F0702030302020204" pitchFamily="66" charset="0"/>
              </a:rPr>
              <a:t>Уочава ризичне и заштитне чиниоце</a:t>
            </a:r>
            <a:r>
              <a:rPr lang="hr-HR" sz="1600" smtClean="0">
                <a:solidFill>
                  <a:srgbClr val="FFFFFF"/>
                </a:solidFill>
                <a:latin typeface="Comic Sans MS" panose="030F0702030302020204" pitchFamily="66" charset="0"/>
              </a:rPr>
              <a:t> који утичу на телесно, социјално и психичко благостање; прихвата и узима у обзир утицај културних, социјалних, економских, политичких, чиниоца околине и других чиниоца на здравље и заштиту здравља те појаву болести</a:t>
            </a:r>
          </a:p>
        </p:txBody>
      </p:sp>
    </p:spTree>
  </p:cSld>
  <p:clrMapOvr>
    <a:masterClrMapping/>
  </p:clrMapOvr>
  <p:transition advTm="3679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441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hr-HR" sz="2400" b="1" smtClean="0">
                <a:latin typeface="Comic Sans MS" pitchFamily="66" charset="0"/>
              </a:rPr>
              <a:t>ЗАДАЦИ И ОВЛАШЋЕЊА…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657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Утврђује потребе за 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здравственом негом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појединца, породице, заједнице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Планира, спроводи и вреднује спровођење здравствене неге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Проналази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болесне, немоћне угрожене и помаже њиховом збрињавању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</a:pP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Утврђује</a:t>
            </a:r>
            <a:r>
              <a:rPr lang="hr-HR" sz="1800" smtClean="0">
                <a:solidFill>
                  <a:schemeClr val="accent1"/>
                </a:solidFill>
                <a:latin typeface="Comic Sans MS" panose="030F0702030302020204" pitchFamily="66" charset="0"/>
              </a:rPr>
              <a:t> здравствено васпитне потребе</a:t>
            </a:r>
            <a:r>
              <a:rPr lang="hr-HR" sz="1800" smtClean="0">
                <a:solidFill>
                  <a:srgbClr val="FFFFFF"/>
                </a:solidFill>
                <a:latin typeface="Comic Sans MS" panose="030F0702030302020204" pitchFamily="66" charset="0"/>
              </a:rPr>
              <a:t> и на основу  њих  спроводи здравствено васпитање и образовање</a:t>
            </a:r>
          </a:p>
        </p:txBody>
      </p:sp>
    </p:spTree>
  </p:cSld>
  <p:clrMapOvr>
    <a:masterClrMapping/>
  </p:clrMapOvr>
  <p:transition advTm="2276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aring">
  <a:themeElements>
    <a:clrScheme name="">
      <a:dk1>
        <a:srgbClr val="FFFF00"/>
      </a:dk1>
      <a:lt1>
        <a:srgbClr val="FFFF00"/>
      </a:lt1>
      <a:dk2>
        <a:srgbClr val="FFFF00"/>
      </a:dk2>
      <a:lt2>
        <a:srgbClr val="000000"/>
      </a:lt2>
      <a:accent1>
        <a:srgbClr val="00FFFF"/>
      </a:accent1>
      <a:accent2>
        <a:srgbClr val="D40000"/>
      </a:accent2>
      <a:accent3>
        <a:srgbClr val="FFFFAA"/>
      </a:accent3>
      <a:accent4>
        <a:srgbClr val="DADA00"/>
      </a:accent4>
      <a:accent5>
        <a:srgbClr val="AAFFFF"/>
      </a:accent5>
      <a:accent6>
        <a:srgbClr val="C00000"/>
      </a:accent6>
      <a:hlink>
        <a:srgbClr val="FFFF00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50000"/>
          </a:lnSpc>
          <a:spcBef>
            <a:spcPct val="20000"/>
          </a:spcBef>
          <a:spcAft>
            <a:spcPct val="0"/>
          </a:spcAft>
          <a:buClr>
            <a:schemeClr val="tx1"/>
          </a:buClr>
          <a:buSzPct val="80000"/>
          <a:buFont typeface="Wingdings" pitchFamily="2" charset="2"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50000"/>
          </a:lnSpc>
          <a:spcBef>
            <a:spcPct val="20000"/>
          </a:spcBef>
          <a:spcAft>
            <a:spcPct val="0"/>
          </a:spcAft>
          <a:buClr>
            <a:schemeClr val="tx1"/>
          </a:buClr>
          <a:buSzPct val="80000"/>
          <a:buFont typeface="Wingdings" pitchFamily="2" charset="2"/>
          <a:buNone/>
          <a:tabLst/>
          <a:defRPr kumimoji="0" lang="hr-HR" sz="18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1348</TotalTime>
  <Words>2221</Words>
  <Application>Microsoft Office PowerPoint</Application>
  <PresentationFormat>On-screen Show (4:3)</PresentationFormat>
  <Paragraphs>409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Comic Sans MS</vt:lpstr>
      <vt:lpstr>Arial</vt:lpstr>
      <vt:lpstr>Times New Roman</vt:lpstr>
      <vt:lpstr>Wingdings</vt:lpstr>
      <vt:lpstr>Calibri</vt:lpstr>
      <vt:lpstr>Symbol</vt:lpstr>
      <vt:lpstr>Soaring</vt:lpstr>
      <vt:lpstr>PowerPoint Presentation</vt:lpstr>
      <vt:lpstr>ИСТРИЈАТ РАЗВОЈА ПАТРОНАЖНЕ СЛУЖБЕ</vt:lpstr>
      <vt:lpstr>ИСТРИЈАТ РАЗВОЈА ПАТРОНАЖНЕ СЛУЖБЕ</vt:lpstr>
      <vt:lpstr>ОБЛИЦИ ОРГАНИЗОВАЊА ПАТРОНАЖНЕ СЛУЖБЕ</vt:lpstr>
      <vt:lpstr>ДЕФИНИЦИЈЕ ЗДРАВСТВЕНЕ  НЕГЕ И СЕСТРИНСТВА</vt:lpstr>
      <vt:lpstr>PowerPoint Presentation</vt:lpstr>
      <vt:lpstr>PowerPoint Presentation</vt:lpstr>
      <vt:lpstr>ЗАДАЦИ И ОВЛАШЋЕЊА  ПАТРОНАЖНЕ МЕДИЦИНСКЕ СЕСТРЕ </vt:lpstr>
      <vt:lpstr>ЗАДАЦИ И ОВЛАШЋЕЊА…</vt:lpstr>
      <vt:lpstr>ЗАДАЦИ И ОВЛАШЋЕЊА …</vt:lpstr>
      <vt:lpstr>ЗАДАЦИ И ОВЛАШЋЕЊА …</vt:lpstr>
      <vt:lpstr>СМЕРНИЦЕ ЗА РАЗВОЈ ПАТРОНАЖНЕ СЕСТРИНСКЕ СЛУЖБЕ </vt:lpstr>
      <vt:lpstr>СМЕРНИЦЕ ЗА РАЗВОЈ ПАТРОНАЖНЕ СЕСТРИНСКЕ СЛУЖБЕ </vt:lpstr>
      <vt:lpstr>СЕСТРА - ПРОФЕСИОНАЛНИ ПОМАГАЧ</vt:lpstr>
      <vt:lpstr>СЕСТРА - ПРОФЕСИОНАЛНИ ПОМАГАЧ</vt:lpstr>
      <vt:lpstr>СЕСТРА - ПРОФЕСИОНАЛНИ ПОМАГАЧ</vt:lpstr>
      <vt:lpstr>СЕСТРА - ПРОФЕСИОНАЛНИ ПОМАГАЧ</vt:lpstr>
      <vt:lpstr>ЦЕЛОВИТИ ПРИСТУП И ЗБРИЊАВАЊЕ</vt:lpstr>
      <vt:lpstr>ПОРОДИЧНО ЗБРИЊАВАЊЕ –  УСМЕРЕНОСТ НА ЗАЈЕДНИЦУ</vt:lpstr>
      <vt:lpstr>ПРЕВЕНТИВНО ДЕЛОВАЊЕ</vt:lpstr>
      <vt:lpstr>ПРЕВЕНТИВНО ДЕЛОВАЊЕ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ОСНОВНЕ ПРЕВЕНТИВНЕ МЕРЕ</vt:lpstr>
      <vt:lpstr>ПРОЦЕС СЕСТРИНСКЕ ПОМОЋИ </vt:lpstr>
      <vt:lpstr>ПРОЦЕС СЕСТРИНСКЕ ПОМОЋИ</vt:lpstr>
      <vt:lpstr>ПРОЦЕС СЕСТРИНСКЕ ПОМОЋИ</vt:lpstr>
      <vt:lpstr>ПРОЦЕС СЕСТРИНСКЕ ПОМОЋИ</vt:lpstr>
      <vt:lpstr>ПРОЦЕС СЕСТРИНСКЕ ПОМОЋИ</vt:lpstr>
      <vt:lpstr>ПАРТНЕРСКИ ОДНОС</vt:lpstr>
      <vt:lpstr>ОДНОС У ТИМУ ОПШТЕ МЕДИЦИНЕ</vt:lpstr>
      <vt:lpstr>ОДНОС У ТИМУ ОПШТЕ МЕДИЦИНЕ</vt:lpstr>
      <vt:lpstr>МУЛТИДИСЦИПЛИНАРНИ ПРИСТУП</vt:lpstr>
      <vt:lpstr>ИНТЕРСЕКТОРСКА САРАДЊА</vt:lpstr>
      <vt:lpstr>ИНТЕРСЕКТОРСКА САРАДЊА</vt:lpstr>
      <vt:lpstr>ИНТЕРСЕКТОРСКА САРАДЊА</vt:lpstr>
      <vt:lpstr>ИНТЕРСЕКТОРСКА САРАДЊА</vt:lpstr>
      <vt:lpstr>СЕСТРА- ЗАГОВОРНИК И ЗАСТУПНИК ИНТЕРЕСА КОРИСНИКА</vt:lpstr>
      <vt:lpstr>ВОДИЧ ЗА СЕСТРИНСКЕ ИНТЕРВЕНЦИЈЕ</vt:lpstr>
      <vt:lpstr>ВОДИЧ ЗА СЕСТРИНСКЕ ИНТЕРВЕНЦИЈЕ</vt:lpstr>
      <vt:lpstr>ВОДИЧ ЗА СЕСТРИНСКЕ ИНТЕРВЕНЦИЈЕ</vt:lpstr>
      <vt:lpstr>РАДНИ ДАН ПАТРОНАЖНЕ СЕСТРЕ</vt:lpstr>
      <vt:lpstr>Populacione grupe koјe obilazi patronažna služba </vt:lpstr>
      <vt:lpstr>Zdravstveno vaspitni rad </vt:lpstr>
      <vt:lpstr>Zdravstveno vaspitni rad</vt:lpstr>
      <vt:lpstr>SAVETOVALIŠTA</vt:lpstr>
    </vt:vector>
  </TitlesOfParts>
  <Company>zavod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Jagoda Dabo</dc:creator>
  <cp:lastModifiedBy>Pc</cp:lastModifiedBy>
  <cp:revision>113</cp:revision>
  <dcterms:created xsi:type="dcterms:W3CDTF">2005-01-13T08:42:43Z</dcterms:created>
  <dcterms:modified xsi:type="dcterms:W3CDTF">2021-02-10T20:23:44Z</dcterms:modified>
</cp:coreProperties>
</file>